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8" r:id="rId4"/>
    <p:sldId id="274" r:id="rId5"/>
    <p:sldId id="269" r:id="rId6"/>
    <p:sldId id="270" r:id="rId7"/>
    <p:sldId id="275" r:id="rId8"/>
    <p:sldId id="272" r:id="rId9"/>
    <p:sldId id="277" r:id="rId10"/>
    <p:sldId id="271" r:id="rId11"/>
    <p:sldId id="276" r:id="rId12"/>
    <p:sldId id="273" r:id="rId13"/>
    <p:sldId id="258" r:id="rId14"/>
    <p:sldId id="259" r:id="rId15"/>
    <p:sldId id="260" r:id="rId16"/>
    <p:sldId id="262" r:id="rId17"/>
    <p:sldId id="261" r:id="rId18"/>
    <p:sldId id="263" r:id="rId19"/>
    <p:sldId id="264" r:id="rId20"/>
    <p:sldId id="265" r:id="rId21"/>
    <p:sldId id="266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B3818-0844-334C-A7BE-693A3E1DC1B2}" type="datetimeFigureOut">
              <a:t>12/17/13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C75EB-C738-374B-B47A-E037A379AAF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05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Global activity – all isoforms</a:t>
            </a:r>
          </a:p>
          <a:p>
            <a:r>
              <a:rPr lang="en-US"/>
              <a:t>Detoxification but also has roles in antioxidant</a:t>
            </a:r>
            <a:r>
              <a:rPr lang="en-US" baseline="0"/>
              <a:t> response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75EB-C738-374B-B47A-E037A379AAFC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40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ROS scavenger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75EB-C738-374B-B47A-E037A379AAFC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55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</a:t>
            </a:r>
            <a:r>
              <a:rPr lang="en-US" baseline="0"/>
              <a:t> difference in size day 1, oysters grew less at highCO2 day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75EB-C738-374B-B47A-E037A379AAFC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72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pattern with calcification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75EB-C738-374B-B47A-E037A379AAFC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22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Developmental delay</a:t>
            </a:r>
            <a:r>
              <a:rPr lang="en-US" baseline="0"/>
              <a:t> – highCO2 larvae maintain same allometry but do not grow as fast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75EB-C738-374B-B47A-E037A379AAFC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2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F9B7-068D-024D-9E62-B737361C52A0}" type="datetimeFigureOut"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A4F-4556-C04E-A3CF-E9F87D08C3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2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F9B7-068D-024D-9E62-B737361C52A0}" type="datetimeFigureOut"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A4F-4556-C04E-A3CF-E9F87D08C3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4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F9B7-068D-024D-9E62-B737361C52A0}" type="datetimeFigureOut"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A4F-4556-C04E-A3CF-E9F87D08C3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1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F9B7-068D-024D-9E62-B737361C52A0}" type="datetimeFigureOut"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A4F-4556-C04E-A3CF-E9F87D08C3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7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F9B7-068D-024D-9E62-B737361C52A0}" type="datetimeFigureOut"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A4F-4556-C04E-A3CF-E9F87D08C3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8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F9B7-068D-024D-9E62-B737361C52A0}" type="datetimeFigureOut">
              <a:t>12/17/13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A4F-4556-C04E-A3CF-E9F87D08C3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0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F9B7-068D-024D-9E62-B737361C52A0}" type="datetimeFigureOut">
              <a:t>12/17/13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A4F-4556-C04E-A3CF-E9F87D08C3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3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F9B7-068D-024D-9E62-B737361C52A0}" type="datetimeFigureOut">
              <a:t>12/17/13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A4F-4556-C04E-A3CF-E9F87D08C3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4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F9B7-068D-024D-9E62-B737361C52A0}" type="datetimeFigureOut">
              <a:t>12/17/13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A4F-4556-C04E-A3CF-E9F87D08C3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5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F9B7-068D-024D-9E62-B737361C52A0}" type="datetimeFigureOut">
              <a:t>12/17/13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A4F-4556-C04E-A3CF-E9F87D08C3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2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F9B7-068D-024D-9E62-B737361C52A0}" type="datetimeFigureOut">
              <a:t>12/17/13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FA4F-4556-C04E-A3CF-E9F87D08C3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8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8F9B7-068D-024D-9E62-B737361C52A0}" type="datetimeFigureOut"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FA4F-4556-C04E-A3CF-E9F87D08C3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9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Pre-defense Committee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Dec 17, 2013</a:t>
            </a:r>
          </a:p>
        </p:txBody>
      </p:sp>
    </p:spTree>
    <p:extLst>
      <p:ext uri="{BB962C8B-B14F-4D97-AF65-F5344CB8AC3E}">
        <p14:creationId xmlns:p14="http://schemas.microsoft.com/office/powerpoint/2010/main" val="3814230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AMPKα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Antibody for AMPK protein</a:t>
            </a:r>
          </a:p>
          <a:p>
            <a:r>
              <a:rPr lang="en-US"/>
              <a:t>What is interesting? Patterns are different from those seen in other oyster tissues.</a:t>
            </a:r>
          </a:p>
          <a:p>
            <a:pPr lvl="1"/>
            <a:r>
              <a:rPr lang="en-US"/>
              <a:t>Phosphorylation of both total and truncated form</a:t>
            </a:r>
          </a:p>
          <a:p>
            <a:pPr lvl="1"/>
            <a:r>
              <a:rPr lang="en-US"/>
              <a:t>Absence of total that is present in gonad and muscle?</a:t>
            </a:r>
          </a:p>
        </p:txBody>
      </p:sp>
    </p:spTree>
    <p:extLst>
      <p:ext uri="{BB962C8B-B14F-4D97-AF65-F5344CB8AC3E}">
        <p14:creationId xmlns:p14="http://schemas.microsoft.com/office/powerpoint/2010/main" val="1179648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Glycogen Assay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We’re working on it</a:t>
            </a:r>
          </a:p>
        </p:txBody>
      </p:sp>
    </p:spTree>
    <p:extLst>
      <p:ext uri="{BB962C8B-B14F-4D97-AF65-F5344CB8AC3E}">
        <p14:creationId xmlns:p14="http://schemas.microsoft.com/office/powerpoint/2010/main" val="279396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Draft of dissertation to committee by January 10</a:t>
            </a:r>
          </a:p>
          <a:p>
            <a:r>
              <a:rPr lang="en-US"/>
              <a:t>Defense scheduled for week of February 10</a:t>
            </a:r>
          </a:p>
        </p:txBody>
      </p:sp>
    </p:spTree>
    <p:extLst>
      <p:ext uri="{BB962C8B-B14F-4D97-AF65-F5344CB8AC3E}">
        <p14:creationId xmlns:p14="http://schemas.microsoft.com/office/powerpoint/2010/main" val="3926689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"/>
            <a:ext cx="8229600" cy="1143000"/>
          </a:xfrm>
        </p:spPr>
        <p:txBody>
          <a:bodyPr/>
          <a:lstStyle/>
          <a:p>
            <a:r>
              <a:rPr lang="en-US"/>
              <a:t>Chapter I</a:t>
            </a:r>
          </a:p>
        </p:txBody>
      </p:sp>
      <p:pic>
        <p:nvPicPr>
          <p:cNvPr id="4" name="Picture 3" descr="Figure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841248"/>
            <a:ext cx="6327648" cy="60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12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83"/>
            <a:ext cx="8229600" cy="1143000"/>
          </a:xfrm>
        </p:spPr>
        <p:txBody>
          <a:bodyPr/>
          <a:lstStyle/>
          <a:p>
            <a:r>
              <a:rPr lang="en-US"/>
              <a:t>Chapter I</a:t>
            </a:r>
          </a:p>
        </p:txBody>
      </p:sp>
      <p:pic>
        <p:nvPicPr>
          <p:cNvPr id="3" name="Picture 2" descr="Figure 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091184"/>
            <a:ext cx="6303264" cy="57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72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I</a:t>
            </a:r>
          </a:p>
        </p:txBody>
      </p:sp>
      <p:pic>
        <p:nvPicPr>
          <p:cNvPr id="3" name="Picture 2" descr="Figure 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6"/>
          <a:stretch/>
        </p:blipFill>
        <p:spPr>
          <a:xfrm>
            <a:off x="1371600" y="1178518"/>
            <a:ext cx="6400800" cy="578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15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II</a:t>
            </a:r>
          </a:p>
        </p:txBody>
      </p:sp>
      <p:pic>
        <p:nvPicPr>
          <p:cNvPr id="3" name="Picture 2" descr="oyster protein overla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9" b="13743"/>
          <a:stretch/>
        </p:blipFill>
        <p:spPr>
          <a:xfrm>
            <a:off x="1143000" y="1578985"/>
            <a:ext cx="6858000" cy="511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89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II</a:t>
            </a:r>
          </a:p>
        </p:txBody>
      </p:sp>
      <p:pic>
        <p:nvPicPr>
          <p:cNvPr id="3" name="Picture 2" descr="gill proteome pi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3"/>
          <a:stretch/>
        </p:blipFill>
        <p:spPr>
          <a:xfrm>
            <a:off x="127000" y="1601867"/>
            <a:ext cx="8875059" cy="618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45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02131" y="307804"/>
            <a:ext cx="8229600" cy="1143000"/>
          </a:xfrm>
        </p:spPr>
        <p:txBody>
          <a:bodyPr/>
          <a:lstStyle/>
          <a:p>
            <a:r>
              <a:rPr lang="en-US"/>
              <a:t>Chapter III</a:t>
            </a:r>
          </a:p>
        </p:txBody>
      </p:sp>
      <p:pic>
        <p:nvPicPr>
          <p:cNvPr id="3" name="Picture 2" descr="Mechanic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679" y="0"/>
            <a:ext cx="4755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72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III</a:t>
            </a:r>
          </a:p>
        </p:txBody>
      </p:sp>
      <p:pic>
        <p:nvPicPr>
          <p:cNvPr id="3" name="Picture 2" descr="Figur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1172770"/>
            <a:ext cx="6059424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4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Introduction</a:t>
            </a:r>
          </a:p>
          <a:p>
            <a:r>
              <a:rPr lang="en-US"/>
              <a:t>Chapter I: Elevated pCO</a:t>
            </a:r>
            <a:r>
              <a:rPr lang="en-US" baseline="-25000"/>
              <a:t>2</a:t>
            </a:r>
            <a:r>
              <a:rPr lang="en-US"/>
              <a:t> causes developmental delay in early larval Pacific oysters</a:t>
            </a:r>
          </a:p>
          <a:p>
            <a:r>
              <a:rPr lang="en-US"/>
              <a:t>Chapter II: Shotgun proteomics as a viable approach for biological study in Pacific oysters</a:t>
            </a:r>
          </a:p>
          <a:p>
            <a:r>
              <a:rPr lang="en-US"/>
              <a:t>Chapter III: From shell deposition to protein expression: An integrative assessment of ocean acidification impacts on a marine invertebrate</a:t>
            </a:r>
          </a:p>
          <a:p>
            <a:r>
              <a:rPr lang="en-US"/>
              <a:t>Chapter IV?</a:t>
            </a:r>
          </a:p>
          <a:p>
            <a:r>
              <a:rPr lang="en-US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853492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III</a:t>
            </a:r>
          </a:p>
        </p:txBody>
      </p:sp>
      <p:pic>
        <p:nvPicPr>
          <p:cNvPr id="3" name="Picture 2" descr="Figur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184212"/>
            <a:ext cx="6156960" cy="558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93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III</a:t>
            </a:r>
          </a:p>
        </p:txBody>
      </p:sp>
      <p:pic>
        <p:nvPicPr>
          <p:cNvPr id="3" name="Picture 2" descr="Figure 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24" y="1297419"/>
            <a:ext cx="6964883" cy="511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28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III</a:t>
            </a:r>
          </a:p>
        </p:txBody>
      </p:sp>
      <p:pic>
        <p:nvPicPr>
          <p:cNvPr id="3" name="Picture 2" descr="Figure 6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540713"/>
            <a:ext cx="4169664" cy="415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79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 from France: Chapter IV?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Same samples as chapter III – oysters exposed to elevated pCO</a:t>
            </a:r>
            <a:r>
              <a:rPr lang="en-US" baseline="-25000"/>
              <a:t>2</a:t>
            </a:r>
            <a:r>
              <a:rPr lang="en-US"/>
              <a:t> (400, 1000, 2800 µatm) for 1 month</a:t>
            </a:r>
          </a:p>
          <a:p>
            <a:r>
              <a:rPr lang="en-US"/>
              <a:t>Half the samples were ruined – small sample sizes</a:t>
            </a:r>
          </a:p>
          <a:p>
            <a:r>
              <a:rPr lang="en-US"/>
              <a:t>Possible perspective – insights from proteomics lead us to investigate potential biomarker assays</a:t>
            </a:r>
          </a:p>
        </p:txBody>
      </p:sp>
    </p:spTree>
    <p:extLst>
      <p:ext uri="{BB962C8B-B14F-4D97-AF65-F5344CB8AC3E}">
        <p14:creationId xmlns:p14="http://schemas.microsoft.com/office/powerpoint/2010/main" val="356069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Antioxidant Enzymes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 saw evidence of an antioxidant response in my proteomics work</a:t>
            </a:r>
          </a:p>
          <a:p>
            <a:r>
              <a:rPr lang="en-US"/>
              <a:t>Does protein expression translate to enzymatic activity?</a:t>
            </a:r>
          </a:p>
        </p:txBody>
      </p:sp>
      <p:pic>
        <p:nvPicPr>
          <p:cNvPr id="4" name="Picture 3" descr="Figure 6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9"/>
          <a:stretch/>
        </p:blipFill>
        <p:spPr>
          <a:xfrm>
            <a:off x="4512949" y="3322338"/>
            <a:ext cx="3678610" cy="332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16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4451"/>
            <a:ext cx="8229600" cy="1143000"/>
          </a:xfrm>
        </p:spPr>
        <p:txBody>
          <a:bodyPr/>
          <a:lstStyle/>
          <a:p>
            <a:r>
              <a:rPr lang="en-US"/>
              <a:t>Antioxidant Enzymes</a:t>
            </a:r>
          </a:p>
        </p:txBody>
      </p:sp>
      <p:pic>
        <p:nvPicPr>
          <p:cNvPr id="4" name="Picture 3" descr="GST with conf interval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"/>
          <a:stretch/>
        </p:blipFill>
        <p:spPr>
          <a:xfrm>
            <a:off x="582190" y="1006888"/>
            <a:ext cx="5950464" cy="58451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2654" y="3022262"/>
            <a:ext cx="2592176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Glutathione S-transferase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4530" y="2919285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n=4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2358" y="3103951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n=4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6516" y="1006888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n=2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5785" y="2568240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n=2</a:t>
            </a:r>
          </a:p>
        </p:txBody>
      </p:sp>
    </p:spTree>
    <p:extLst>
      <p:ext uri="{BB962C8B-B14F-4D97-AF65-F5344CB8AC3E}">
        <p14:creationId xmlns:p14="http://schemas.microsoft.com/office/powerpoint/2010/main" val="3928064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Antioxidant Enzymes</a:t>
            </a:r>
          </a:p>
        </p:txBody>
      </p:sp>
      <p:pic>
        <p:nvPicPr>
          <p:cNvPr id="3" name="Picture 2" descr="SOD with conf interva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12" y="918976"/>
            <a:ext cx="5939024" cy="5939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5536" y="3190700"/>
            <a:ext cx="2254832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Superoxide dismutase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5801" y="4372408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n=4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9392" y="3028918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n=4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82194" y="958334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n=6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7226" y="1110734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n=6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7464" y="591587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21056" y="609840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8751" y="26774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2342" y="40030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58990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AMPKα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AMP-activated protein kinase</a:t>
            </a:r>
          </a:p>
          <a:p>
            <a:r>
              <a:rPr lang="en-US"/>
              <a:t>Changes expression in response to metabolic stresses – there were changes in metabolic pathways in proteomics</a:t>
            </a:r>
          </a:p>
          <a:p>
            <a:r>
              <a:rPr lang="en-US"/>
              <a:t>Activated via phosphorylation</a:t>
            </a:r>
          </a:p>
          <a:p>
            <a:r>
              <a:rPr lang="en-US"/>
              <a:t>Truncated form may be important in stress response</a:t>
            </a:r>
          </a:p>
        </p:txBody>
      </p:sp>
    </p:spTree>
    <p:extLst>
      <p:ext uri="{BB962C8B-B14F-4D97-AF65-F5344CB8AC3E}">
        <p14:creationId xmlns:p14="http://schemas.microsoft.com/office/powerpoint/2010/main" val="3413879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AMPKα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Characterized in 2 studies by Guévélou et al. (2013)</a:t>
            </a:r>
          </a:p>
          <a:p>
            <a:r>
              <a:rPr lang="en-US"/>
              <a:t>In gonad, the expression of the full-length varies with reproductive stage</a:t>
            </a:r>
          </a:p>
          <a:p>
            <a:r>
              <a:rPr lang="en-US"/>
              <a:t>In smooth muscle, the expression of the truncated changes quickly upon exposure to hypoxia</a:t>
            </a:r>
          </a:p>
        </p:txBody>
      </p:sp>
    </p:spTree>
    <p:extLst>
      <p:ext uri="{BB962C8B-B14F-4D97-AF65-F5344CB8AC3E}">
        <p14:creationId xmlns:p14="http://schemas.microsoft.com/office/powerpoint/2010/main" val="2613130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PK phospho 1 26111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4" t="32918" r="24120" b="58655"/>
          <a:stretch/>
        </p:blipFill>
        <p:spPr>
          <a:xfrm>
            <a:off x="1304243" y="972563"/>
            <a:ext cx="3672473" cy="480561"/>
          </a:xfrm>
          <a:prstGeom prst="rect">
            <a:avLst/>
          </a:prstGeom>
        </p:spPr>
      </p:pic>
      <p:pic>
        <p:nvPicPr>
          <p:cNvPr id="6" name="Picture 5" descr="AMPK phospho 2.2 26111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9" t="31513" r="20966" b="57651"/>
          <a:stretch/>
        </p:blipFill>
        <p:spPr>
          <a:xfrm>
            <a:off x="1304243" y="1624752"/>
            <a:ext cx="3672473" cy="6178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04243" y="846702"/>
            <a:ext cx="1086869" cy="1521775"/>
          </a:xfrm>
          <a:prstGeom prst="rect">
            <a:avLst/>
          </a:prstGeom>
          <a:noFill/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5622" y="1039619"/>
            <a:ext cx="667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Gel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622" y="1764115"/>
            <a:ext cx="667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Gel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4243" y="488812"/>
            <a:ext cx="10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400 µatm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94945" y="846702"/>
            <a:ext cx="1086869" cy="1521775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2111" y="488812"/>
            <a:ext cx="120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1000 µatm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12200" y="846702"/>
            <a:ext cx="1464516" cy="1521775"/>
          </a:xfrm>
          <a:prstGeom prst="rect">
            <a:avLst/>
          </a:prstGeom>
          <a:noFill/>
          <a:ln w="190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72473" y="477370"/>
            <a:ext cx="120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2800 µatm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25445" y="1268458"/>
            <a:ext cx="3037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 = 0.06 for 400 vs. 2800 µatm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72473" y="119480"/>
            <a:ext cx="2236510" cy="40011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/>
              <a:t>Full-Length AMPKα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0" y="3352479"/>
            <a:ext cx="9144000" cy="11442"/>
          </a:xfrm>
          <a:prstGeom prst="line">
            <a:avLst/>
          </a:prstGeom>
          <a:ln>
            <a:solidFill>
              <a:srgbClr val="604A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MPK phospho 1 26111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5" t="43753" r="24720" b="47819"/>
          <a:stretch/>
        </p:blipFill>
        <p:spPr>
          <a:xfrm>
            <a:off x="1269920" y="4485232"/>
            <a:ext cx="3706796" cy="480561"/>
          </a:xfrm>
          <a:prstGeom prst="rect">
            <a:avLst/>
          </a:prstGeom>
        </p:spPr>
      </p:pic>
      <p:pic>
        <p:nvPicPr>
          <p:cNvPr id="21" name="Picture 20" descr="AMPK phospho 2.2 26111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8" t="44355" r="19315" b="45411"/>
          <a:stretch/>
        </p:blipFill>
        <p:spPr>
          <a:xfrm>
            <a:off x="1269920" y="5171747"/>
            <a:ext cx="3821202" cy="58353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95622" y="4574231"/>
            <a:ext cx="667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Gel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5622" y="5298727"/>
            <a:ext cx="667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Gel 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69920" y="4485232"/>
            <a:ext cx="1086869" cy="1521775"/>
          </a:xfrm>
          <a:prstGeom prst="rect">
            <a:avLst/>
          </a:prstGeom>
          <a:noFill/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269920" y="4127342"/>
            <a:ext cx="10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400 µatm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60622" y="4485232"/>
            <a:ext cx="1086869" cy="1521775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277788" y="4127342"/>
            <a:ext cx="120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1000 µatm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477876" y="4485232"/>
            <a:ext cx="1613245" cy="1521775"/>
          </a:xfrm>
          <a:prstGeom prst="rect">
            <a:avLst/>
          </a:prstGeom>
          <a:noFill/>
          <a:ln w="190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638150" y="4115900"/>
            <a:ext cx="120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2800 µatm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65700" y="5114061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 difference among treatments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72473" y="3567153"/>
            <a:ext cx="2364750" cy="40011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/>
              <a:t>“Truncated” AMPK</a:t>
            </a:r>
            <a:r>
              <a:rPr lang="en-US" sz="2000" b="1"/>
              <a:t>α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53939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425</Words>
  <Application>Microsoft Macintosh PowerPoint</Application>
  <PresentationFormat>On-screen Show (4:3)</PresentationFormat>
  <Paragraphs>86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Pre-defense Committee Meeting</vt:lpstr>
      <vt:lpstr>Outline</vt:lpstr>
      <vt:lpstr>Work from France: Chapter IV?</vt:lpstr>
      <vt:lpstr>Antioxidant Enzymes</vt:lpstr>
      <vt:lpstr>Antioxidant Enzymes</vt:lpstr>
      <vt:lpstr>Antioxidant Enzymes</vt:lpstr>
      <vt:lpstr>AMPKα background</vt:lpstr>
      <vt:lpstr>AMPKα background</vt:lpstr>
      <vt:lpstr>PowerPoint Presentation</vt:lpstr>
      <vt:lpstr>AMPKα</vt:lpstr>
      <vt:lpstr>Glycogen Assay</vt:lpstr>
      <vt:lpstr>Proposed Timeline</vt:lpstr>
      <vt:lpstr>Chapter I</vt:lpstr>
      <vt:lpstr>Chapter I</vt:lpstr>
      <vt:lpstr>Chapter I</vt:lpstr>
      <vt:lpstr>Chapter II</vt:lpstr>
      <vt:lpstr>Chapter II</vt:lpstr>
      <vt:lpstr>Chapter III</vt:lpstr>
      <vt:lpstr>Chapter III</vt:lpstr>
      <vt:lpstr>Chapter III</vt:lpstr>
      <vt:lpstr>Chapter III</vt:lpstr>
      <vt:lpstr>Chapter III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Pre-defense Committee Meeting</dc:title>
  <dc:creator>Emma Timmins-Schiffman</dc:creator>
  <cp:lastModifiedBy>Emma Timmins-Schiffman</cp:lastModifiedBy>
  <cp:revision>13</cp:revision>
  <dcterms:created xsi:type="dcterms:W3CDTF">2013-12-11T09:23:24Z</dcterms:created>
  <dcterms:modified xsi:type="dcterms:W3CDTF">2013-12-17T14:45:56Z</dcterms:modified>
</cp:coreProperties>
</file>